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sldIdLst>
    <p:sldId id="256" r:id="rId2"/>
    <p:sldId id="257" r:id="rId3"/>
    <p:sldId id="260" r:id="rId4"/>
    <p:sldId id="261" r:id="rId5"/>
    <p:sldId id="264" r:id="rId6"/>
    <p:sldId id="262" r:id="rId7"/>
    <p:sldId id="273" r:id="rId8"/>
    <p:sldId id="263" r:id="rId9"/>
    <p:sldId id="265" r:id="rId10"/>
    <p:sldId id="274" r:id="rId11"/>
    <p:sldId id="276" r:id="rId12"/>
    <p:sldId id="277" r:id="rId13"/>
    <p:sldId id="278" r:id="rId14"/>
    <p:sldId id="279" r:id="rId15"/>
    <p:sldId id="280" r:id="rId16"/>
    <p:sldId id="283" r:id="rId17"/>
    <p:sldId id="292" r:id="rId18"/>
    <p:sldId id="284" r:id="rId19"/>
    <p:sldId id="281" r:id="rId20"/>
    <p:sldId id="285" r:id="rId21"/>
    <p:sldId id="286" r:id="rId22"/>
    <p:sldId id="287" r:id="rId23"/>
    <p:sldId id="288" r:id="rId24"/>
    <p:sldId id="291" r:id="rId25"/>
    <p:sldId id="289" r:id="rId26"/>
    <p:sldId id="293" r:id="rId27"/>
    <p:sldId id="290" r:id="rId28"/>
    <p:sldId id="271" r:id="rId29"/>
    <p:sldId id="294" r:id="rId3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D33DF4-F89A-D901-24C2-51762972A5E6}" name="Pavel Smištík" initials="PS" userId="e615eb86794f00b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20" autoAdjust="0"/>
  </p:normalViewPr>
  <p:slideViewPr>
    <p:cSldViewPr>
      <p:cViewPr varScale="1">
        <p:scale>
          <a:sx n="103" d="100"/>
          <a:sy n="103" d="100"/>
        </p:scale>
        <p:origin x="18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35DFE-58A7-48D3-B034-0140F17DFF66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8C3FA-C458-4D60-B56B-657F4A76C2B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C3FA-C458-4D60-B56B-657F4A76C2B2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54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1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93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01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457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603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31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2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57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90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92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51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44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42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33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54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C80AE-AF15-4A5A-A211-262913969AFC}" type="datetimeFigureOut">
              <a:rPr lang="cs-CZ" smtClean="0"/>
              <a:pPr/>
              <a:t>11.06.2026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8563F0-765C-49AE-988A-D11C95506F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20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2D050"/>
                </a:solidFill>
              </a:rPr>
              <a:t>PARTICIPATIVNÍ ROZPOČET 2026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Veřejné projednání podaných návrhů v sále Kulturního centra obce dne 10. 6. 2026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48680"/>
            <a:ext cx="1425575" cy="1695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AC361-15F4-181D-D159-27FB5667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ECB82995-F09D-8F02-E0A2-DC8F79AEC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5481655" cy="52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0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4F6C6-7DC1-8604-A272-EBA95B31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DD5DF6-4226-1B74-D73C-AB27F893C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60">
            <a:off x="800855" y="577948"/>
            <a:ext cx="5717958" cy="54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0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A8B26A-8785-AB6A-0776-39A5DF906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417576"/>
            <a:ext cx="8580120" cy="6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6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4AF3B0-D95D-F0D6-FABC-A20E84F32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492252"/>
            <a:ext cx="8102672" cy="58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26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CF763C-2D0A-3554-14C2-2CA5D0B70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4" y="548680"/>
            <a:ext cx="7850518" cy="58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6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15A2B8-4369-D46D-C0B5-58594FD39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150315" cy="52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A24BF-4819-2554-F8AB-5056EDD6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Návrh č. 3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3EE67-88C2-D811-45CE-5CD6F8691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</a:rPr>
              <a:t>Relax zóna na Výstavní-oáza pod širým nebem</a:t>
            </a:r>
          </a:p>
          <a:p>
            <a:r>
              <a:rPr lang="cs-CZ" b="1" i="1" dirty="0"/>
              <a:t>                            Cíl návrhu:</a:t>
            </a:r>
          </a:p>
          <a:p>
            <a:r>
              <a:rPr lang="cs-CZ" i="1" dirty="0"/>
              <a:t>Vytvořit místo pro mezigenerační setkávání pod širým nebem. Místo, kde budou trávit volný čas občané napříč generacemi. </a:t>
            </a:r>
          </a:p>
          <a:p>
            <a:r>
              <a:rPr lang="cs-CZ" b="1" i="1" dirty="0"/>
              <a:t>                 Co se musí udělat</a:t>
            </a:r>
            <a:r>
              <a:rPr lang="cs-CZ" i="1" dirty="0"/>
              <a:t>: </a:t>
            </a:r>
          </a:p>
          <a:p>
            <a:r>
              <a:rPr lang="cs-CZ" i="1" dirty="0"/>
              <a:t>Vybavit prostor lavičkami, stolním setem, houpačkou</a:t>
            </a:r>
          </a:p>
          <a:p>
            <a:r>
              <a:rPr lang="cs-CZ" i="1" dirty="0"/>
              <a:t>a vysadit živý plot.</a:t>
            </a:r>
          </a:p>
          <a:p>
            <a:r>
              <a:rPr lang="cs-CZ" b="1" i="1" dirty="0"/>
              <a:t>                 Komu je návrh určen</a:t>
            </a:r>
            <a:r>
              <a:rPr lang="cs-CZ" i="1" dirty="0"/>
              <a:t>: </a:t>
            </a:r>
          </a:p>
          <a:p>
            <a:r>
              <a:rPr lang="cs-CZ" i="1" dirty="0"/>
              <a:t>Všem občanům obce.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675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F76C-378F-1416-4D59-803E3260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B0F0"/>
                </a:solidFill>
              </a:rPr>
              <a:t>Náklady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7B0C8-1837-570B-E5CB-3F6F64CEF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i="1" dirty="0"/>
          </a:p>
          <a:p>
            <a:r>
              <a:rPr lang="cs-CZ" i="1" dirty="0"/>
              <a:t>Navrhovatel:  390 422,90   </a:t>
            </a:r>
          </a:p>
          <a:p>
            <a:endParaRPr lang="cs-CZ" b="1" i="1" dirty="0"/>
          </a:p>
          <a:p>
            <a:r>
              <a:rPr lang="cs-CZ" i="1" dirty="0"/>
              <a:t>           Obec: 390 422,90</a:t>
            </a:r>
          </a:p>
          <a:p>
            <a:endParaRPr lang="cs-CZ" i="1" dirty="0"/>
          </a:p>
          <a:p>
            <a:r>
              <a:rPr lang="cs-CZ" i="1" dirty="0"/>
              <a:t>   Kde: Prostor vedle hřiště na ulici Výstavní.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75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074A20-543D-A7DE-6596-D182D4A03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7158"/>
            <a:ext cx="8568952" cy="57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8">
            <a:extLst>
              <a:ext uri="{FF2B5EF4-FFF2-40B4-BE49-F238E27FC236}">
                <a16:creationId xmlns:a16="http://schemas.microsoft.com/office/drawing/2014/main" id="{084D474B-04D8-D741-4544-FE358AF6F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40768"/>
            <a:ext cx="705874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Seznam podaných návrhů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160590"/>
            <a:ext cx="6561777" cy="388077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sz="2400" b="1" dirty="0"/>
              <a:t>1) Obnova víceúčelového hřiště na ulici Výstavní</a:t>
            </a:r>
            <a:endParaRPr lang="cs-CZ" sz="2400" b="1" i="1" dirty="0"/>
          </a:p>
          <a:p>
            <a:pPr>
              <a:buNone/>
            </a:pPr>
            <a:endParaRPr lang="cs-CZ" sz="2400" b="1" i="1" dirty="0"/>
          </a:p>
          <a:p>
            <a:pPr>
              <a:buNone/>
            </a:pPr>
            <a:r>
              <a:rPr lang="cs-CZ" sz="2400" b="1" i="1" dirty="0"/>
              <a:t>2)  Komunitní posezení-pergola, gril a ohniště</a:t>
            </a:r>
          </a:p>
          <a:p>
            <a:pPr>
              <a:buNone/>
            </a:pPr>
            <a:endParaRPr lang="cs-CZ" sz="2400" b="1" i="1" dirty="0"/>
          </a:p>
          <a:p>
            <a:pPr>
              <a:buNone/>
            </a:pPr>
            <a:r>
              <a:rPr lang="cs-CZ" sz="2400" b="1" i="1" dirty="0"/>
              <a:t>3) Relax zóna na Výstavní-oáza pod širým nebem</a:t>
            </a:r>
          </a:p>
          <a:p>
            <a:pPr>
              <a:buNone/>
            </a:pPr>
            <a:r>
              <a:rPr lang="cs-CZ" sz="2400" b="1" i="1" dirty="0"/>
              <a:t>4) Revitalizace uličky mezi ulicemi Polní a Tolarova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FC0309-6D28-5021-CF9F-B72E780E6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404664"/>
            <a:ext cx="662473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A39362-F8A8-D8E0-B92B-FAE494DDD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128791" cy="60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2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0975BC-B0BF-3DD8-9570-74C5FB4BC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44749"/>
            <a:ext cx="5921067" cy="5613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FFF44C-8630-13D0-A9EA-C9605F570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2837688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311EC2-67C1-4EB7-E69E-B0405B2C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Návrh č. 4</a:t>
            </a:r>
            <a:br>
              <a:rPr lang="cs-CZ" b="1" dirty="0">
                <a:solidFill>
                  <a:srgbClr val="0070C0"/>
                </a:solidFill>
              </a:rPr>
            </a:br>
            <a:br>
              <a:rPr lang="cs-CZ" b="1" dirty="0">
                <a:solidFill>
                  <a:srgbClr val="0070C0"/>
                </a:solidFill>
              </a:rPr>
            </a:br>
            <a:r>
              <a:rPr lang="cs-CZ" sz="2400" b="1" dirty="0">
                <a:solidFill>
                  <a:srgbClr val="0070C0"/>
                </a:solidFill>
              </a:rPr>
              <a:t>Revitalizace uličky mezi ulicemi </a:t>
            </a:r>
            <a:br>
              <a:rPr lang="cs-CZ" sz="2400" b="1" dirty="0">
                <a:solidFill>
                  <a:srgbClr val="0070C0"/>
                </a:solidFill>
              </a:rPr>
            </a:br>
            <a:r>
              <a:rPr lang="cs-CZ" sz="2400" b="1" dirty="0">
                <a:solidFill>
                  <a:srgbClr val="0070C0"/>
                </a:solidFill>
              </a:rPr>
              <a:t>Polní a Tolarova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1936D-50EC-002D-4A11-D881B09C4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636912"/>
            <a:ext cx="6347714" cy="3880773"/>
          </a:xfrm>
        </p:spPr>
        <p:txBody>
          <a:bodyPr/>
          <a:lstStyle/>
          <a:p>
            <a:r>
              <a:rPr lang="cs-CZ" b="1" i="1" dirty="0"/>
              <a:t> Cíl návrhu:</a:t>
            </a:r>
          </a:p>
          <a:p>
            <a:r>
              <a:rPr lang="cs-CZ" i="1" dirty="0"/>
              <a:t>Udělat pevný povrch v uličce mezi ulicemi Polní a Tolarova. Současný stav je jen ušlapaná pěšina, která po dešti není schůdná.</a:t>
            </a:r>
          </a:p>
          <a:p>
            <a:r>
              <a:rPr lang="cs-CZ" b="1" i="1" dirty="0"/>
              <a:t>Co se musí udělat</a:t>
            </a:r>
            <a:r>
              <a:rPr lang="cs-CZ" i="1" dirty="0"/>
              <a:t>: </a:t>
            </a:r>
          </a:p>
          <a:p>
            <a:r>
              <a:rPr lang="cs-CZ" i="1" dirty="0"/>
              <a:t>    Zpevnit povrch pěšiny a zároveň zachovat přírodní ráz uličky. </a:t>
            </a:r>
          </a:p>
          <a:p>
            <a:r>
              <a:rPr lang="cs-CZ" b="1" i="1" dirty="0"/>
              <a:t>                 Komu je návrh určen</a:t>
            </a:r>
            <a:r>
              <a:rPr lang="cs-CZ" i="1" dirty="0"/>
              <a:t>: </a:t>
            </a:r>
          </a:p>
          <a:p>
            <a:r>
              <a:rPr lang="cs-CZ" i="1" dirty="0"/>
              <a:t>Všem občanům obce.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207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B3D80-6D19-2002-39AE-04DF3D77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B0F0"/>
                </a:solidFill>
              </a:rPr>
              <a:t>Náklady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6AA7A8-6772-837B-1BB0-7DD1B2BD3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Navrhovatel:  462 825,- Kč</a:t>
            </a:r>
          </a:p>
          <a:p>
            <a:endParaRPr lang="cs-CZ" b="1" i="1" dirty="0"/>
          </a:p>
          <a:p>
            <a:r>
              <a:rPr lang="cs-CZ" i="1" dirty="0"/>
              <a:t>           Obec: 500 000,- Kč</a:t>
            </a:r>
          </a:p>
          <a:p>
            <a:endParaRPr lang="cs-CZ" i="1" dirty="0"/>
          </a:p>
          <a:p>
            <a:r>
              <a:rPr lang="cs-CZ" i="1" dirty="0"/>
              <a:t>   Kde: cesta mezi ulicemi Polní a Tolarova.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52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38EA876-6435-2C72-4253-1B8533F7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06489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8DDE2E-ACD2-5841-463C-E33F24CBE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2945" y="1594495"/>
            <a:ext cx="5901258" cy="28083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8A675B-BB33-E172-E9E5-FC5FC2079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8021"/>
            <a:ext cx="2711719" cy="35970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D33540-2AE7-734B-C45A-15875B6BB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3206" y="1201840"/>
            <a:ext cx="5469210" cy="31615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06B63F-C1BA-E697-6F60-F9D44CD5A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3888" y="3121705"/>
            <a:ext cx="3597003" cy="37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8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lustrační foto">
            <a:extLst>
              <a:ext uri="{FF2B5EF4-FFF2-40B4-BE49-F238E27FC236}">
                <a16:creationId xmlns:a16="http://schemas.microsoft.com/office/drawing/2014/main" id="{1AF1DB12-98DA-7F0C-0958-955DEEE09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63284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2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4835624"/>
          </a:xfrm>
        </p:spPr>
        <p:txBody>
          <a:bodyPr>
            <a:normAutofit/>
          </a:bodyPr>
          <a:lstStyle/>
          <a:p>
            <a:pPr algn="ctr"/>
            <a:r>
              <a:rPr lang="cs-CZ" sz="2700" b="1" dirty="0">
                <a:solidFill>
                  <a:schemeClr val="tx1"/>
                </a:solidFill>
              </a:rPr>
              <a:t>Participativní rozpočet</a:t>
            </a:r>
            <a:br>
              <a:rPr lang="cs-CZ" sz="2700" b="1" dirty="0">
                <a:solidFill>
                  <a:schemeClr val="tx1"/>
                </a:solidFill>
              </a:rPr>
            </a:br>
            <a:br>
              <a:rPr lang="cs-CZ" sz="2700" b="1" dirty="0"/>
            </a:br>
            <a:r>
              <a:rPr lang="cs-CZ" sz="1800" b="1" dirty="0">
                <a:solidFill>
                  <a:schemeClr val="tx1"/>
                </a:solidFill>
              </a:rPr>
              <a:t>Starosta obce na veřejném projednání předložených návrhů do Participativního rozpočtu v Kulturním centru obce Ořechov dne 10. 6. 2026 vyhlásil hlasovací období   o předložených návrzích a to:</a:t>
            </a:r>
            <a:br>
              <a:rPr lang="cs-CZ" sz="1800" b="1" dirty="0">
                <a:solidFill>
                  <a:schemeClr val="tx1"/>
                </a:solidFill>
              </a:rPr>
            </a:br>
            <a:r>
              <a:rPr lang="cs-CZ" sz="1800" b="1" dirty="0">
                <a:solidFill>
                  <a:schemeClr val="tx1"/>
                </a:solidFill>
              </a:rPr>
              <a:t> od 18.6. do 30.6. 2026.</a:t>
            </a:r>
            <a:br>
              <a:rPr lang="cs-CZ" sz="1800" b="1" dirty="0">
                <a:solidFill>
                  <a:schemeClr val="tx1"/>
                </a:solidFill>
              </a:rPr>
            </a:br>
            <a:r>
              <a:rPr lang="cs-CZ" sz="1800" b="1" dirty="0">
                <a:solidFill>
                  <a:schemeClr val="tx1"/>
                </a:solidFill>
              </a:rPr>
              <a:t>Hlasovat bude možné v aplikaci MUNIPOLIS nebo               v papírové podobě na obecním úřadě obce a v obecní knihovně v úředních hodinách. Seznam a podrobnosti       o předložených návrzích naleznete na stránkách obce.</a:t>
            </a:r>
            <a:br>
              <a:rPr lang="cs-CZ" sz="1800" b="1" dirty="0">
                <a:solidFill>
                  <a:schemeClr val="tx1"/>
                </a:solidFill>
              </a:rPr>
            </a:br>
            <a:br>
              <a:rPr lang="cs-CZ" sz="1800" b="1" dirty="0">
                <a:solidFill>
                  <a:schemeClr val="tx1"/>
                </a:solidFill>
              </a:rPr>
            </a:br>
            <a:r>
              <a:rPr lang="cs-CZ" sz="1800" b="1">
                <a:solidFill>
                  <a:schemeClr val="tx1"/>
                </a:solidFill>
              </a:rPr>
              <a:t>https://www.orechovubrna.cz/aktuality/participativni-rozpocet-2026-verejne-hlasovani/</a:t>
            </a: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flipV="1">
            <a:off x="1403649" y="6041363"/>
            <a:ext cx="5553664" cy="627997"/>
          </a:xfrm>
        </p:spPr>
        <p:txBody>
          <a:bodyPr>
            <a:normAutofit/>
          </a:bodyPr>
          <a:lstStyle/>
          <a:p>
            <a:pPr>
              <a:buNone/>
            </a:pPr>
            <a:endParaRPr lang="cs-CZ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04FB6-27D2-58F2-0403-DEDF5ABB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038350"/>
            <a:ext cx="6347714" cy="3334866"/>
          </a:xfrm>
        </p:spPr>
        <p:txBody>
          <a:bodyPr/>
          <a:lstStyle/>
          <a:p>
            <a:pPr algn="ctr"/>
            <a:r>
              <a:rPr lang="cs-CZ" b="1" dirty="0"/>
              <a:t>Děkuji za pozornost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359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73928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NÁVRHY SCHVÁLENÉ ZASTUPITELSTVEM OBCE</a:t>
            </a:r>
            <a:br>
              <a:rPr lang="cs-CZ" sz="2400" b="1" dirty="0">
                <a:solidFill>
                  <a:srgbClr val="0070C0"/>
                </a:solidFill>
              </a:rPr>
            </a:br>
            <a:r>
              <a:rPr lang="cs-CZ" sz="2400" b="1" dirty="0">
                <a:solidFill>
                  <a:srgbClr val="0070C0"/>
                </a:solidFill>
              </a:rPr>
              <a:t>na veřejném zasedání dne 20.5.2026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160590"/>
            <a:ext cx="6840759" cy="388077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cs-CZ" b="1" dirty="0"/>
          </a:p>
          <a:p>
            <a:pPr algn="ctr">
              <a:buNone/>
            </a:pPr>
            <a:endParaRPr lang="cs-CZ" b="1" dirty="0"/>
          </a:p>
          <a:p>
            <a:pPr algn="ctr">
              <a:buNone/>
            </a:pPr>
            <a:r>
              <a:rPr lang="cs-CZ" sz="2000" b="1" dirty="0"/>
              <a:t>Návrhy zařazené do hlasování</a:t>
            </a:r>
          </a:p>
          <a:p>
            <a:pPr>
              <a:buNone/>
            </a:pPr>
            <a:endParaRPr lang="cs-CZ" sz="2000" i="1" dirty="0"/>
          </a:p>
          <a:p>
            <a:pPr>
              <a:buNone/>
            </a:pPr>
            <a:r>
              <a:rPr lang="cs-CZ" sz="2000" b="1" i="1" dirty="0"/>
              <a:t> 1) </a:t>
            </a:r>
            <a:r>
              <a:rPr lang="cs-CZ" sz="2000" b="1" dirty="0"/>
              <a:t>Obnova víceúčelového hřiště na ulici Výstavní</a:t>
            </a:r>
            <a:endParaRPr lang="cs-CZ" sz="2000" b="1" i="1" dirty="0"/>
          </a:p>
          <a:p>
            <a:pPr>
              <a:buNone/>
            </a:pPr>
            <a:endParaRPr lang="cs-CZ" sz="2000" b="1" i="1" dirty="0"/>
          </a:p>
          <a:p>
            <a:pPr>
              <a:buNone/>
            </a:pPr>
            <a:r>
              <a:rPr lang="cs-CZ" sz="2000" b="1" i="1" dirty="0"/>
              <a:t>2)  Komunitní posezení-pergola, gril a ohniště</a:t>
            </a:r>
          </a:p>
          <a:p>
            <a:pPr>
              <a:buNone/>
            </a:pPr>
            <a:endParaRPr lang="cs-CZ" sz="2000" b="1" i="1" dirty="0"/>
          </a:p>
          <a:p>
            <a:pPr>
              <a:buNone/>
            </a:pPr>
            <a:r>
              <a:rPr lang="cs-CZ" sz="2000" b="1" i="1" dirty="0"/>
              <a:t>3) Relax zóna na Výstavní-oáza pod širým nebem</a:t>
            </a:r>
          </a:p>
          <a:p>
            <a:pPr>
              <a:buNone/>
            </a:pPr>
            <a:endParaRPr lang="cs-CZ" sz="2000" b="1" i="1" dirty="0"/>
          </a:p>
          <a:p>
            <a:pPr>
              <a:buNone/>
            </a:pPr>
            <a:r>
              <a:rPr lang="cs-CZ" sz="2000" b="1" i="1" dirty="0"/>
              <a:t>4) Revitalizace uličky mezi ulicemi Polní a Tolarova</a:t>
            </a:r>
          </a:p>
          <a:p>
            <a:pPr>
              <a:buNone/>
            </a:pPr>
            <a:endParaRPr lang="cs-CZ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Návrh č.1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8" y="1700808"/>
            <a:ext cx="6698705" cy="4824536"/>
          </a:xfrm>
        </p:spPr>
        <p:txBody>
          <a:bodyPr>
            <a:normAutofit/>
          </a:bodyPr>
          <a:lstStyle/>
          <a:p>
            <a:pPr algn="ctr"/>
            <a:r>
              <a:rPr lang="cs-CZ" b="1" i="1" dirty="0"/>
              <a:t>        </a:t>
            </a:r>
            <a:r>
              <a:rPr lang="cs-CZ" sz="2800" b="1" i="1" dirty="0">
                <a:solidFill>
                  <a:srgbClr val="FF0000"/>
                </a:solidFill>
              </a:rPr>
              <a:t>Obnova víceúčelového hřiště na ulici Výstavní</a:t>
            </a:r>
          </a:p>
          <a:p>
            <a:r>
              <a:rPr lang="cs-CZ" sz="2000" b="1" i="1" dirty="0"/>
              <a:t>                           Cíl návrhu</a:t>
            </a:r>
            <a:r>
              <a:rPr lang="cs-CZ" sz="2000" i="1" dirty="0"/>
              <a:t>:</a:t>
            </a:r>
          </a:p>
          <a:p>
            <a:r>
              <a:rPr lang="cs-CZ" sz="2000" i="1" dirty="0"/>
              <a:t> obnova stávajících opotřebovaných basketbalových košů a přidání branek pro kopanou. </a:t>
            </a:r>
          </a:p>
          <a:p>
            <a:pPr>
              <a:buNone/>
            </a:pPr>
            <a:r>
              <a:rPr lang="cs-CZ" sz="2000" i="1" dirty="0"/>
              <a:t>    </a:t>
            </a:r>
            <a:r>
              <a:rPr lang="cs-CZ" sz="2000" b="1" i="1" dirty="0"/>
              <a:t>                       Co se musí udělat</a:t>
            </a:r>
            <a:r>
              <a:rPr lang="cs-CZ" sz="2000" i="1" dirty="0"/>
              <a:t>: </a:t>
            </a:r>
          </a:p>
          <a:p>
            <a:r>
              <a:rPr lang="cs-CZ" sz="2000" i="1" dirty="0"/>
              <a:t>nezbytné zemní práce nutné k usazení košů a branek, nákup vybavení.</a:t>
            </a:r>
          </a:p>
          <a:p>
            <a:r>
              <a:rPr lang="cs-CZ" sz="2000" b="1" i="1" dirty="0"/>
              <a:t>                     Komu je návrh určen</a:t>
            </a:r>
            <a:r>
              <a:rPr lang="cs-CZ" sz="2000" i="1" dirty="0"/>
              <a:t>:</a:t>
            </a:r>
          </a:p>
          <a:p>
            <a:r>
              <a:rPr lang="cs-CZ" sz="2000" i="1" dirty="0"/>
              <a:t>všem občanům obce. </a:t>
            </a:r>
          </a:p>
          <a:p>
            <a:pPr>
              <a:buNone/>
            </a:pPr>
            <a:endParaRPr lang="cs-CZ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b="1" i="1" dirty="0"/>
          </a:p>
          <a:p>
            <a:r>
              <a:rPr lang="cs-CZ" sz="2800" b="1" i="1" dirty="0"/>
              <a:t>                   Náklady</a:t>
            </a:r>
            <a:r>
              <a:rPr lang="cs-CZ" sz="2800" i="1" dirty="0"/>
              <a:t>:  </a:t>
            </a:r>
          </a:p>
          <a:p>
            <a:r>
              <a:rPr lang="cs-CZ" sz="2800" i="1" dirty="0"/>
              <a:t>Navrhovatel:     258 456,00 Kč</a:t>
            </a:r>
          </a:p>
          <a:p>
            <a:r>
              <a:rPr lang="cs-CZ" sz="2800" b="1" i="1" dirty="0"/>
              <a:t>Obec :             350 000,00 Kč</a:t>
            </a:r>
          </a:p>
          <a:p>
            <a:endParaRPr lang="cs-CZ" sz="2800" b="1" i="1" dirty="0"/>
          </a:p>
          <a:p>
            <a:r>
              <a:rPr lang="cs-CZ" sz="2800" b="1" i="1" dirty="0"/>
              <a:t>   Kde: </a:t>
            </a:r>
            <a:r>
              <a:rPr lang="cs-CZ" sz="2800" i="1" dirty="0"/>
              <a:t>stávající sportovní hřiště na ulici Výstavní.</a:t>
            </a:r>
          </a:p>
          <a:p>
            <a:r>
              <a:rPr lang="cs-CZ" b="1" i="1" dirty="0"/>
              <a:t> </a:t>
            </a:r>
            <a:endParaRPr lang="cs-CZ" i="1" dirty="0"/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,-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479306B-A83F-3A48-C068-709BB7643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51" y="609600"/>
            <a:ext cx="6190329" cy="5843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FA2482-4969-FC86-3BC8-A526DC85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Ilustrační foto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B9B050-8F0F-2550-2F60-9BB8FAD97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5" y="1268760"/>
            <a:ext cx="4320480" cy="52565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81C4DE-1028-A83C-B8A5-AC1B5DAC3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84" y="1268760"/>
            <a:ext cx="3548731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20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Návrh č.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7704856" cy="4968552"/>
          </a:xfrm>
        </p:spPr>
        <p:txBody>
          <a:bodyPr>
            <a:normAutofit/>
          </a:bodyPr>
          <a:lstStyle/>
          <a:p>
            <a:r>
              <a:rPr lang="cs-CZ" sz="2400" b="1" dirty="0"/>
              <a:t> </a:t>
            </a:r>
            <a:r>
              <a:rPr lang="cs-CZ" sz="2800" b="1" dirty="0">
                <a:solidFill>
                  <a:srgbClr val="FF0000"/>
                </a:solidFill>
              </a:rPr>
              <a:t>Komunitní posezení-pergola, gril a ohniště</a:t>
            </a:r>
          </a:p>
          <a:p>
            <a:r>
              <a:rPr lang="cs-CZ" b="1" i="1" dirty="0"/>
              <a:t>                            </a:t>
            </a:r>
            <a:r>
              <a:rPr lang="cs-CZ" sz="2000" b="1" i="1" dirty="0"/>
              <a:t>Cíl návrhu:</a:t>
            </a:r>
          </a:p>
          <a:p>
            <a:r>
              <a:rPr lang="cs-CZ" sz="2000" i="1" dirty="0"/>
              <a:t>Podpora sousedských vztahů a komunitního života v obci. Prostor pro setkávání občanů.</a:t>
            </a:r>
          </a:p>
          <a:p>
            <a:r>
              <a:rPr lang="cs-CZ" sz="2000" b="1" i="1" dirty="0"/>
              <a:t>                 Co se musí udělat</a:t>
            </a:r>
            <a:r>
              <a:rPr lang="cs-CZ" sz="2000" i="1" dirty="0"/>
              <a:t>: </a:t>
            </a:r>
          </a:p>
          <a:p>
            <a:r>
              <a:rPr lang="cs-CZ" sz="2000" i="1" dirty="0"/>
              <a:t>    Vybudovat (koupit) zastřešenou pergolu, ohniště, pevný gril, stolní sety a samostatný stůl.                              </a:t>
            </a:r>
          </a:p>
          <a:p>
            <a:r>
              <a:rPr lang="cs-CZ" sz="2000" b="1" i="1" dirty="0"/>
              <a:t>                 Komu je návrh určen</a:t>
            </a:r>
            <a:r>
              <a:rPr lang="cs-CZ" sz="2000" i="1" dirty="0"/>
              <a:t>: </a:t>
            </a:r>
          </a:p>
          <a:p>
            <a:r>
              <a:rPr lang="cs-CZ" sz="2000" i="1" dirty="0"/>
              <a:t>Všem občanům obce.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3717032"/>
            <a:ext cx="56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1008111"/>
          </a:xfrm>
        </p:spPr>
        <p:txBody>
          <a:bodyPr/>
          <a:lstStyle/>
          <a:p>
            <a:r>
              <a:rPr lang="cs-CZ" dirty="0"/>
              <a:t>                 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D5BBBA-60E1-7719-6E44-05253C352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40" y="1700808"/>
            <a:ext cx="7117012" cy="3880773"/>
          </a:xfrm>
        </p:spPr>
        <p:txBody>
          <a:bodyPr>
            <a:normAutofit/>
          </a:bodyPr>
          <a:lstStyle/>
          <a:p>
            <a:r>
              <a:rPr lang="cs-CZ" sz="2800" b="1" i="1" dirty="0"/>
              <a:t>                Náklady</a:t>
            </a:r>
            <a:r>
              <a:rPr lang="cs-CZ" sz="2800" i="1" dirty="0"/>
              <a:t>:  </a:t>
            </a:r>
          </a:p>
          <a:p>
            <a:r>
              <a:rPr lang="cs-CZ" sz="2800" i="1" dirty="0"/>
              <a:t>Navrhovatel:     494 030,- Kč</a:t>
            </a:r>
          </a:p>
          <a:p>
            <a:r>
              <a:rPr lang="cs-CZ" sz="2800" b="1" i="1" dirty="0"/>
              <a:t>Obec :              494 030,- Kč</a:t>
            </a:r>
          </a:p>
          <a:p>
            <a:endParaRPr lang="cs-CZ" sz="2800" b="1" i="1" dirty="0"/>
          </a:p>
          <a:p>
            <a:r>
              <a:rPr lang="cs-CZ" sz="2800" b="1" i="1" dirty="0"/>
              <a:t>   Kde: </a:t>
            </a:r>
            <a:r>
              <a:rPr lang="cs-CZ" sz="2800" i="1" dirty="0"/>
              <a:t>dětské hřiště na ulici Bakešova.</a:t>
            </a:r>
            <a:endParaRPr lang="cs-CZ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4381</TotalTime>
  <Words>551</Words>
  <Application>Microsoft Office PowerPoint</Application>
  <PresentationFormat>Předvádění na obrazovce (4:3)</PresentationFormat>
  <Paragraphs>87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Trebuchet MS</vt:lpstr>
      <vt:lpstr>Wingdings 3</vt:lpstr>
      <vt:lpstr>Fazeta</vt:lpstr>
      <vt:lpstr>PARTICIPATIVNÍ ROZPOČET 2026</vt:lpstr>
      <vt:lpstr>Seznam podaných návrhů</vt:lpstr>
      <vt:lpstr>NÁVRHY SCHVÁLENÉ ZASTUPITELSTVEM OBCE na veřejném zasedání dne 20.5.2026</vt:lpstr>
      <vt:lpstr>Návrh č.1</vt:lpstr>
      <vt:lpstr>Prezentace aplikace PowerPoint</vt:lpstr>
      <vt:lpstr>,-</vt:lpstr>
      <vt:lpstr>Ilustrační foto</vt:lpstr>
      <vt:lpstr>Návrh č. 2</vt:lpstr>
      <vt:lpstr>                  </vt:lpstr>
      <vt:lpstr>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Návrh č. 3</vt:lpstr>
      <vt:lpstr>Náklady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Návrh č. 4  Revitalizace uličky mezi ulicemi  Polní a Tolarova</vt:lpstr>
      <vt:lpstr>Náklady</vt:lpstr>
      <vt:lpstr>Prezentace aplikace PowerPoint</vt:lpstr>
      <vt:lpstr>Prezentace aplikace PowerPoint</vt:lpstr>
      <vt:lpstr>Prezentace aplikace PowerPoint</vt:lpstr>
      <vt:lpstr>Participativní rozpočet  Starosta obce na veřejném projednání předložených návrhů do Participativního rozpočtu v Kulturním centru obce Ořechov dne 10. 6. 2026 vyhlásil hlasovací období   o předložených návrzích a to:  od 18.6. do 30.6. 2026. Hlasovat bude možné v aplikaci MUNIPOLIS nebo               v papírové podobě na obecním úřadě obce a v obecní knihovně v úředních hodinách. Seznam a podrobnosti       o předložených návrzích naleznete na stránkách obce.  https://www.orechovubrna.cz/aktuality/participativni-rozpocet-2026-verejne-hlasovani/</vt:lpstr>
      <vt:lpstr>Děkuji za pozornost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PARTICIPATIVNÍ ROZPOČET 2024</dc:title>
  <dc:creator>Místostarosta</dc:creator>
  <cp:lastModifiedBy>Taťána Smutná</cp:lastModifiedBy>
  <cp:revision>185</cp:revision>
  <cp:lastPrinted>2026-06-11T07:22:26Z</cp:lastPrinted>
  <dcterms:created xsi:type="dcterms:W3CDTF">2024-05-02T11:42:40Z</dcterms:created>
  <dcterms:modified xsi:type="dcterms:W3CDTF">2026-06-11T07:31:19Z</dcterms:modified>
</cp:coreProperties>
</file>